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65" r:id="rId5"/>
    <p:sldId id="268" r:id="rId6"/>
    <p:sldId id="262" r:id="rId7"/>
    <p:sldId id="269" r:id="rId8"/>
    <p:sldId id="263" r:id="rId9"/>
    <p:sldId id="270" r:id="rId10"/>
    <p:sldId id="264" r:id="rId11"/>
    <p:sldId id="271" r:id="rId12"/>
    <p:sldId id="272" r:id="rId13"/>
    <p:sldId id="274" r:id="rId14"/>
    <p:sldId id="273" r:id="rId15"/>
    <p:sldId id="266" r:id="rId16"/>
    <p:sldId id="259" r:id="rId17"/>
    <p:sldId id="275" r:id="rId18"/>
    <p:sldId id="276" r:id="rId19"/>
    <p:sldId id="277" r:id="rId20"/>
    <p:sldId id="260" r:id="rId21"/>
    <p:sldId id="2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F0DC25-DE96-4C46-BF89-C12DD2BCF2F3}"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0DC25-DE96-4C46-BF89-C12DD2BCF2F3}"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0DC25-DE96-4C46-BF89-C12DD2BCF2F3}"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1F0DC25-DE96-4C46-BF89-C12DD2BCF2F3}"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0DC25-DE96-4C46-BF89-C12DD2BCF2F3}"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F0DC25-DE96-4C46-BF89-C12DD2BCF2F3}" type="datetimeFigureOut">
              <a:rPr lang="en-US" smtClean="0"/>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0DC25-DE96-4C46-BF89-C12DD2BCF2F3}" type="datetimeFigureOut">
              <a:rPr lang="en-US" smtClean="0"/>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0DC25-DE96-4C46-BF89-C12DD2BCF2F3}" type="datetimeFigureOut">
              <a:rPr lang="en-US" smtClean="0"/>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0DC25-DE96-4C46-BF89-C12DD2BCF2F3}" type="datetimeFigureOut">
              <a:rPr lang="en-US" smtClean="0"/>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0DC25-DE96-4C46-BF89-C12DD2BCF2F3}" type="datetimeFigureOut">
              <a:rPr lang="en-US" smtClean="0"/>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D1726-D64D-4F4C-A71F-DE4066AD046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0DC25-DE96-4C46-BF89-C12DD2BCF2F3}" type="datetimeFigureOut">
              <a:rPr lang="en-US" smtClean="0"/>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D1726-D64D-4F4C-A71F-DE4066AD0461}"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1F0DC25-DE96-4C46-BF89-C12DD2BCF2F3}" type="datetimeFigureOut">
              <a:rPr lang="en-US" smtClean="0"/>
              <a:t>10/30/2012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79D1726-D64D-4F4C-A71F-DE4066AD0461}"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nrdc.org/wildlife/marine/protectingwhales.asp" TargetMode="External"/><Relationship Id="rId2" Type="http://schemas.openxmlformats.org/officeDocument/2006/relationships/hyperlink" Target="http://www.msnbc.msn.com/id/31369750/ns/technology_and_science-science" TargetMode="External"/><Relationship Id="rId1" Type="http://schemas.openxmlformats.org/officeDocument/2006/relationships/slideLayout" Target="../slideLayouts/slideLayout6.xml"/><Relationship Id="rId4" Type="http://schemas.openxmlformats.org/officeDocument/2006/relationships/hyperlink" Target="http://www.environment.gov.au/coasts/species/cetaceans/sound.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scientificamerican.com/article.cfm?id=does-military-sonar-kill" TargetMode="External"/><Relationship Id="rId3" Type="http://schemas.openxmlformats.org/officeDocument/2006/relationships/hyperlink" Target="http://search.proquest.com/docview/203957765?accountid=10919" TargetMode="External"/><Relationship Id="rId7" Type="http://schemas.openxmlformats.org/officeDocument/2006/relationships/hyperlink" Target="http://search.proquest.com/docview/456762679?accountid=10919" TargetMode="External"/><Relationship Id="rId2" Type="http://schemas.openxmlformats.org/officeDocument/2006/relationships/hyperlink" Target="http://www.marineconnection.org/campaigns/sonar_sonar.html" TargetMode="External"/><Relationship Id="rId1" Type="http://schemas.openxmlformats.org/officeDocument/2006/relationships/slideLayout" Target="../slideLayouts/slideLayout7.xml"/><Relationship Id="rId6" Type="http://schemas.openxmlformats.org/officeDocument/2006/relationships/hyperlink" Target="http://www.afsc.noaa.gov/nmml/education/cetaceans/cetaceaechol.php" TargetMode="External"/><Relationship Id="rId5" Type="http://schemas.openxmlformats.org/officeDocument/2006/relationships/hyperlink" Target="http://www.navy.com/about/mission.html" TargetMode="External"/><Relationship Id="rId4" Type="http://schemas.openxmlformats.org/officeDocument/2006/relationships/hyperlink" Target="http://en.wikipedia.org/wiki/Marine_mamma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2447" y="3962400"/>
            <a:ext cx="7117180" cy="1470025"/>
          </a:xfrm>
        </p:spPr>
        <p:txBody>
          <a:bodyPr/>
          <a:lstStyle/>
          <a:p>
            <a:pPr algn="ctr"/>
            <a:r>
              <a:rPr lang="en-US" dirty="0" smtClean="0"/>
              <a:t>Marine Mammals, The Navy, and Sonar</a:t>
            </a:r>
            <a:endParaRPr lang="en-US" dirty="0"/>
          </a:p>
        </p:txBody>
      </p:sp>
      <p:sp>
        <p:nvSpPr>
          <p:cNvPr id="3" name="Subtitle 2"/>
          <p:cNvSpPr>
            <a:spLocks noGrp="1"/>
          </p:cNvSpPr>
          <p:nvPr>
            <p:ph type="subTitle" idx="1"/>
          </p:nvPr>
        </p:nvSpPr>
        <p:spPr>
          <a:xfrm>
            <a:off x="932447" y="5410200"/>
            <a:ext cx="7117180" cy="861420"/>
          </a:xfrm>
        </p:spPr>
        <p:txBody>
          <a:bodyPr/>
          <a:lstStyle/>
          <a:p>
            <a:pPr algn="ctr"/>
            <a:r>
              <a:rPr lang="en-US" dirty="0" smtClean="0"/>
              <a:t>Jackie Rainer</a:t>
            </a:r>
            <a:endParaRPr lang="en-US" dirty="0"/>
          </a:p>
        </p:txBody>
      </p:sp>
      <p:pic>
        <p:nvPicPr>
          <p:cNvPr id="1026" name="Picture 2" descr="http://www.dealmeintoday.com/blog/wp-content/uploads/2012/09/whale-wat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0999"/>
            <a:ext cx="3952875"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90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SONAR</a:t>
            </a:r>
            <a:br>
              <a:rPr lang="en-US" dirty="0" smtClean="0"/>
            </a:br>
            <a:r>
              <a:rPr lang="en-US" sz="2800" dirty="0" smtClean="0"/>
              <a:t>Sound Navigation and Ranging </a:t>
            </a:r>
            <a:endParaRPr lang="en-US" sz="2800" dirty="0"/>
          </a:p>
        </p:txBody>
      </p:sp>
      <p:sp>
        <p:nvSpPr>
          <p:cNvPr id="5" name="Text Placeholder 4"/>
          <p:cNvSpPr>
            <a:spLocks noGrp="1"/>
          </p:cNvSpPr>
          <p:nvPr>
            <p:ph type="body" idx="1"/>
          </p:nvPr>
        </p:nvSpPr>
        <p:spPr/>
        <p:txBody>
          <a:bodyPr/>
          <a:lstStyle/>
          <a:p>
            <a:r>
              <a:rPr lang="en-US" dirty="0" smtClean="0"/>
              <a:t>Passive</a:t>
            </a:r>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9650" y="3173864"/>
            <a:ext cx="3471863" cy="1902510"/>
          </a:xfrm>
        </p:spPr>
      </p:pic>
      <p:sp>
        <p:nvSpPr>
          <p:cNvPr id="7" name="Text Placeholder 6"/>
          <p:cNvSpPr>
            <a:spLocks noGrp="1"/>
          </p:cNvSpPr>
          <p:nvPr>
            <p:ph type="body" sz="quarter" idx="3"/>
          </p:nvPr>
        </p:nvSpPr>
        <p:spPr/>
        <p:txBody>
          <a:bodyPr/>
          <a:lstStyle/>
          <a:p>
            <a:r>
              <a:rPr lang="en-US" dirty="0" smtClean="0"/>
              <a:t>Active</a:t>
            </a:r>
            <a:endParaRPr lang="en-US" dirty="0"/>
          </a:p>
        </p:txBody>
      </p:sp>
      <p:pic>
        <p:nvPicPr>
          <p:cNvPr id="4" name="Content Placeholder 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8200" y="3124200"/>
            <a:ext cx="3471862" cy="1905000"/>
          </a:xfrm>
        </p:spPr>
      </p:pic>
      <p:sp>
        <p:nvSpPr>
          <p:cNvPr id="9" name="TextBox 8"/>
          <p:cNvSpPr txBox="1"/>
          <p:nvPr/>
        </p:nvSpPr>
        <p:spPr>
          <a:xfrm>
            <a:off x="6477000" y="6396419"/>
            <a:ext cx="2819400" cy="369332"/>
          </a:xfrm>
          <a:prstGeom prst="rect">
            <a:avLst/>
          </a:prstGeom>
          <a:noFill/>
        </p:spPr>
        <p:txBody>
          <a:bodyPr wrap="square" rtlCol="0">
            <a:spAutoFit/>
          </a:bodyPr>
          <a:lstStyle/>
          <a:p>
            <a:r>
              <a:rPr lang="en-US" dirty="0" err="1" smtClean="0"/>
              <a:t>History.navy.military</a:t>
            </a:r>
            <a:endParaRPr lang="en-US" dirty="0"/>
          </a:p>
        </p:txBody>
      </p:sp>
    </p:spTree>
    <p:extLst>
      <p:ext uri="{BB962C8B-B14F-4D97-AF65-F5344CB8AC3E}">
        <p14:creationId xmlns:p14="http://schemas.microsoft.com/office/powerpoint/2010/main" val="2066993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Echolocation and SONAR</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905000"/>
            <a:ext cx="5369249" cy="3420269"/>
          </a:xfrm>
        </p:spPr>
      </p:pic>
    </p:spTree>
    <p:extLst>
      <p:ext uri="{BB962C8B-B14F-4D97-AF65-F5344CB8AC3E}">
        <p14:creationId xmlns:p14="http://schemas.microsoft.com/office/powerpoint/2010/main" val="2151194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SONAR’s effects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793841"/>
            <a:ext cx="4024313" cy="2387759"/>
          </a:xfrm>
        </p:spPr>
      </p:pic>
      <p:sp>
        <p:nvSpPr>
          <p:cNvPr id="6" name="Content Placeholder 5"/>
          <p:cNvSpPr>
            <a:spLocks noGrp="1"/>
          </p:cNvSpPr>
          <p:nvPr>
            <p:ph sz="half" idx="2"/>
          </p:nvPr>
        </p:nvSpPr>
        <p:spPr/>
        <p:txBody>
          <a:bodyPr/>
          <a:lstStyle/>
          <a:p>
            <a:r>
              <a:rPr lang="en-US" dirty="0" smtClean="0"/>
              <a:t>Confuse </a:t>
            </a:r>
          </a:p>
          <a:p>
            <a:r>
              <a:rPr lang="en-US" dirty="0" smtClean="0"/>
              <a:t>Injure</a:t>
            </a:r>
          </a:p>
          <a:p>
            <a:r>
              <a:rPr lang="en-US" dirty="0" smtClean="0"/>
              <a:t>Ear damage</a:t>
            </a:r>
          </a:p>
          <a:p>
            <a:r>
              <a:rPr lang="en-US" dirty="0" smtClean="0"/>
              <a:t>Tissue damage</a:t>
            </a:r>
          </a:p>
          <a:p>
            <a:r>
              <a:rPr lang="en-US" dirty="0" smtClean="0"/>
              <a:t>Interference</a:t>
            </a:r>
          </a:p>
          <a:p>
            <a:r>
              <a:rPr lang="en-US" dirty="0" smtClean="0"/>
              <a:t>Kill</a:t>
            </a:r>
            <a:endParaRPr lang="en-US" dirty="0"/>
          </a:p>
        </p:txBody>
      </p:sp>
    </p:spTree>
    <p:extLst>
      <p:ext uri="{BB962C8B-B14F-4D97-AF65-F5344CB8AC3E}">
        <p14:creationId xmlns:p14="http://schemas.microsoft.com/office/powerpoint/2010/main" val="638485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Mass Stranding's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650" y="1834628"/>
            <a:ext cx="7124700" cy="3996782"/>
          </a:xfrm>
        </p:spPr>
      </p:pic>
    </p:spTree>
    <p:extLst>
      <p:ext uri="{BB962C8B-B14F-4D97-AF65-F5344CB8AC3E}">
        <p14:creationId xmlns:p14="http://schemas.microsoft.com/office/powerpoint/2010/main" val="986696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National Security</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047081"/>
            <a:ext cx="4762500" cy="3571875"/>
          </a:xfrm>
        </p:spPr>
      </p:pic>
    </p:spTree>
    <p:extLst>
      <p:ext uri="{BB962C8B-B14F-4D97-AF65-F5344CB8AC3E}">
        <p14:creationId xmlns:p14="http://schemas.microsoft.com/office/powerpoint/2010/main" val="970030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447800"/>
            <a:ext cx="7391400" cy="3785652"/>
          </a:xfrm>
          <a:prstGeom prst="rect">
            <a:avLst/>
          </a:prstGeom>
          <a:noFill/>
        </p:spPr>
        <p:txBody>
          <a:bodyPr wrap="square" rtlCol="0">
            <a:spAutoFit/>
          </a:bodyPr>
          <a:lstStyle/>
          <a:p>
            <a:r>
              <a:rPr lang="en-US" sz="4000" dirty="0"/>
              <a:t>“We don’t have to choose between national security and protecting the environment.”</a:t>
            </a:r>
            <a:br>
              <a:rPr lang="en-US" sz="4000" dirty="0"/>
            </a:br>
            <a:r>
              <a:rPr lang="en-US" sz="4000" dirty="0"/>
              <a:t>– Michael </a:t>
            </a:r>
            <a:r>
              <a:rPr lang="en-US" sz="4000" dirty="0" err="1"/>
              <a:t>Jasny</a:t>
            </a:r>
            <a:r>
              <a:rPr lang="en-US" sz="4000" dirty="0"/>
              <a:t>, NRDC senior policy analyst</a:t>
            </a:r>
          </a:p>
        </p:txBody>
      </p:sp>
    </p:spTree>
    <p:extLst>
      <p:ext uri="{BB962C8B-B14F-4D97-AF65-F5344CB8AC3E}">
        <p14:creationId xmlns:p14="http://schemas.microsoft.com/office/powerpoint/2010/main" val="207052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Common sense safety measures from the NDRC for the Navy</a:t>
            </a:r>
            <a:endParaRPr lang="en-US" dirty="0"/>
          </a:p>
        </p:txBody>
      </p:sp>
      <p:sp>
        <p:nvSpPr>
          <p:cNvPr id="6" name="Content Placeholder 5"/>
          <p:cNvSpPr>
            <a:spLocks noGrp="1"/>
          </p:cNvSpPr>
          <p:nvPr>
            <p:ph sz="half" idx="1"/>
          </p:nvPr>
        </p:nvSpPr>
        <p:spPr/>
        <p:txBody>
          <a:bodyPr>
            <a:normAutofit/>
          </a:bodyPr>
          <a:lstStyle/>
          <a:p>
            <a:r>
              <a:rPr lang="en-US" dirty="0"/>
              <a:t>Refrain from using sonar within 12 nautical miles of the California coast and in certain vulnerable whale habitats</a:t>
            </a:r>
            <a:r>
              <a:rPr lang="en-US" dirty="0" smtClean="0"/>
              <a:t>.</a:t>
            </a:r>
          </a:p>
          <a:p>
            <a:r>
              <a:rPr lang="en-US" dirty="0"/>
              <a:t>Stop using sonar when marine mammals are spotted within 2,200 yards of a sonar-emitting vessel.</a:t>
            </a:r>
          </a:p>
        </p:txBody>
      </p:sp>
      <p:sp>
        <p:nvSpPr>
          <p:cNvPr id="7" name="Content Placeholder 6"/>
          <p:cNvSpPr>
            <a:spLocks noGrp="1"/>
          </p:cNvSpPr>
          <p:nvPr>
            <p:ph sz="half" idx="2"/>
          </p:nvPr>
        </p:nvSpPr>
        <p:spPr/>
        <p:txBody>
          <a:bodyPr>
            <a:normAutofit/>
          </a:bodyPr>
          <a:lstStyle/>
          <a:p>
            <a:r>
              <a:rPr lang="en-US" dirty="0"/>
              <a:t>Power down sonar by 6 </a:t>
            </a:r>
            <a:r>
              <a:rPr lang="en-US" dirty="0" smtClean="0"/>
              <a:t>decibels </a:t>
            </a:r>
            <a:r>
              <a:rPr lang="en-US" dirty="0"/>
              <a:t>during “surface ducting” conditions. (Surface ducts are areas in the water where sound waves can be channeled, resulting in more intense exposure for whales.)</a:t>
            </a:r>
          </a:p>
          <a:p>
            <a:r>
              <a:rPr lang="en-US" dirty="0" smtClean="0"/>
              <a:t>Keep </a:t>
            </a:r>
            <a:r>
              <a:rPr lang="en-US" dirty="0"/>
              <a:t>a watch out for whales from the air and delay exercises when they’re within range.</a:t>
            </a:r>
          </a:p>
          <a:p>
            <a:pPr marL="0" indent="0">
              <a:buNone/>
            </a:pPr>
            <a:endParaRPr lang="en-US" dirty="0"/>
          </a:p>
        </p:txBody>
      </p:sp>
      <p:sp>
        <p:nvSpPr>
          <p:cNvPr id="8" name="TextBox 7"/>
          <p:cNvSpPr txBox="1"/>
          <p:nvPr/>
        </p:nvSpPr>
        <p:spPr>
          <a:xfrm>
            <a:off x="6858000" y="6380750"/>
            <a:ext cx="2057400" cy="369332"/>
          </a:xfrm>
          <a:prstGeom prst="rect">
            <a:avLst/>
          </a:prstGeom>
          <a:noFill/>
        </p:spPr>
        <p:txBody>
          <a:bodyPr wrap="square" rtlCol="0">
            <a:spAutoFit/>
          </a:bodyPr>
          <a:lstStyle/>
          <a:p>
            <a:r>
              <a:rPr lang="en-US" dirty="0" smtClean="0"/>
              <a:t>From: NDRC</a:t>
            </a:r>
            <a:endParaRPr lang="en-US" dirty="0"/>
          </a:p>
        </p:txBody>
      </p:sp>
    </p:spTree>
    <p:extLst>
      <p:ext uri="{BB962C8B-B14F-4D97-AF65-F5344CB8AC3E}">
        <p14:creationId xmlns:p14="http://schemas.microsoft.com/office/powerpoint/2010/main" val="3477728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MMO</a:t>
            </a:r>
            <a:endParaRPr lang="en-US" dirty="0"/>
          </a:p>
        </p:txBody>
      </p:sp>
      <p:sp>
        <p:nvSpPr>
          <p:cNvPr id="6" name="Text Placeholder 5"/>
          <p:cNvSpPr>
            <a:spLocks noGrp="1"/>
          </p:cNvSpPr>
          <p:nvPr>
            <p:ph type="body" sz="half" idx="2"/>
          </p:nvPr>
        </p:nvSpPr>
        <p:spPr/>
        <p:txBody>
          <a:bodyPr>
            <a:normAutofit/>
          </a:bodyPr>
          <a:lstStyle/>
          <a:p>
            <a:r>
              <a:rPr lang="en-US" sz="1800" dirty="0" smtClean="0"/>
              <a:t>Marine Mammals Observer</a:t>
            </a:r>
          </a:p>
          <a:p>
            <a:pPr marL="285750" indent="-285750">
              <a:buFont typeface="Arial" pitchFamily="34" charset="0"/>
              <a:buChar char="•"/>
            </a:pPr>
            <a:r>
              <a:rPr lang="en-US" sz="1800" dirty="0" smtClean="0"/>
              <a:t>Rules for SONAR usage</a:t>
            </a:r>
            <a:endParaRPr lang="en-US" sz="1800" dirty="0"/>
          </a:p>
        </p:txBody>
      </p:sp>
      <p:pic>
        <p:nvPicPr>
          <p:cNvPr id="10" name="Picture Placeholder 9"/>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238330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Alternatives</a:t>
            </a:r>
            <a:endParaRPr lang="en-US" sz="3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4063" y="1148556"/>
            <a:ext cx="2857500" cy="4010025"/>
          </a:xfrm>
        </p:spPr>
      </p:pic>
      <p:sp>
        <p:nvSpPr>
          <p:cNvPr id="7" name="Text Placeholder 6"/>
          <p:cNvSpPr>
            <a:spLocks noGrp="1"/>
          </p:cNvSpPr>
          <p:nvPr>
            <p:ph type="body" sz="half" idx="2"/>
          </p:nvPr>
        </p:nvSpPr>
        <p:spPr/>
        <p:txBody>
          <a:bodyPr/>
          <a:lstStyle/>
          <a:p>
            <a:pPr marL="171450" indent="-171450">
              <a:buFont typeface="Arial" pitchFamily="34" charset="0"/>
              <a:buChar char="•"/>
            </a:pPr>
            <a:r>
              <a:rPr lang="en-US" sz="2000" dirty="0" smtClean="0"/>
              <a:t>Passive SONAR</a:t>
            </a:r>
          </a:p>
          <a:p>
            <a:pPr marL="171450" indent="-171450">
              <a:buFont typeface="Arial" pitchFamily="34" charset="0"/>
              <a:buChar char="•"/>
            </a:pPr>
            <a:r>
              <a:rPr lang="en-US" sz="2000" dirty="0" smtClean="0"/>
              <a:t>Magnetic sensor</a:t>
            </a:r>
          </a:p>
          <a:p>
            <a:pPr marL="171450" indent="-171450">
              <a:buFont typeface="Arial" pitchFamily="34" charset="0"/>
              <a:buChar char="•"/>
            </a:pPr>
            <a:r>
              <a:rPr lang="en-US" sz="2000" dirty="0" smtClean="0"/>
              <a:t>Thermal  imaging</a:t>
            </a:r>
          </a:p>
          <a:p>
            <a:pPr marL="171450" indent="-171450">
              <a:buFont typeface="Arial" pitchFamily="34" charset="0"/>
              <a:buChar char="•"/>
            </a:pPr>
            <a:endParaRPr lang="en-US" dirty="0"/>
          </a:p>
        </p:txBody>
      </p:sp>
    </p:spTree>
    <p:extLst>
      <p:ext uri="{BB962C8B-B14F-4D97-AF65-F5344CB8AC3E}">
        <p14:creationId xmlns:p14="http://schemas.microsoft.com/office/powerpoint/2010/main" val="933607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Until then…</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845469"/>
            <a:ext cx="5715000" cy="3975100"/>
          </a:xfrm>
        </p:spPr>
      </p:pic>
    </p:spTree>
    <p:extLst>
      <p:ext uri="{BB962C8B-B14F-4D97-AF65-F5344CB8AC3E}">
        <p14:creationId xmlns:p14="http://schemas.microsoft.com/office/powerpoint/2010/main" val="176431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The Issue</a:t>
            </a:r>
            <a:endParaRPr lang="en-US" sz="3200" dirty="0"/>
          </a:p>
        </p:txBody>
      </p:sp>
      <p:sp>
        <p:nvSpPr>
          <p:cNvPr id="5" name="Text Placeholder 4"/>
          <p:cNvSpPr>
            <a:spLocks noGrp="1"/>
          </p:cNvSpPr>
          <p:nvPr>
            <p:ph type="body" sz="half" idx="2"/>
          </p:nvPr>
        </p:nvSpPr>
        <p:spPr/>
        <p:txBody>
          <a:bodyPr>
            <a:normAutofit/>
          </a:bodyPr>
          <a:lstStyle/>
          <a:p>
            <a:r>
              <a:rPr lang="en-US" sz="2000" dirty="0" smtClean="0"/>
              <a:t>SONAR is dangerous to the health and well-being of marine mammals. The Navy should refrain from using it where mammals are known to congregate.</a:t>
            </a:r>
            <a:endParaRPr lang="en-US" sz="2000"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548" r="12548"/>
          <a:stretch>
            <a:fillRect/>
          </a:stretch>
        </p:blipFill>
        <p:spPr>
          <a:xfrm>
            <a:off x="4648200" y="1600200"/>
            <a:ext cx="3505200" cy="3505200"/>
          </a:xfrm>
        </p:spPr>
      </p:pic>
    </p:spTree>
    <p:extLst>
      <p:ext uri="{BB962C8B-B14F-4D97-AF65-F5344CB8AC3E}">
        <p14:creationId xmlns:p14="http://schemas.microsoft.com/office/powerpoint/2010/main" val="208451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7543" y="716818"/>
            <a:ext cx="7125113" cy="924475"/>
          </a:xfrm>
        </p:spPr>
        <p:txBody>
          <a:bodyPr/>
          <a:lstStyle/>
          <a:p>
            <a:pPr algn="ctr"/>
            <a:r>
              <a:rPr lang="en-US" dirty="0" smtClean="0"/>
              <a:t>Works Cited</a:t>
            </a:r>
            <a:endParaRPr lang="en-US" dirty="0"/>
          </a:p>
        </p:txBody>
      </p:sp>
      <p:sp>
        <p:nvSpPr>
          <p:cNvPr id="6" name="TextBox 5"/>
          <p:cNvSpPr txBox="1"/>
          <p:nvPr/>
        </p:nvSpPr>
        <p:spPr>
          <a:xfrm>
            <a:off x="762000" y="1752600"/>
            <a:ext cx="7696200" cy="369332"/>
          </a:xfrm>
          <a:prstGeom prst="rect">
            <a:avLst/>
          </a:prstGeom>
          <a:noFill/>
        </p:spPr>
        <p:txBody>
          <a:bodyPr wrap="square" rtlCol="0">
            <a:spAutoFit/>
          </a:bodyPr>
          <a:lstStyle/>
          <a:p>
            <a:endParaRPr lang="en-US" dirty="0"/>
          </a:p>
        </p:txBody>
      </p:sp>
      <p:sp>
        <p:nvSpPr>
          <p:cNvPr id="10" name="Rectangle 3"/>
          <p:cNvSpPr>
            <a:spLocks noChangeArrowheads="1"/>
          </p:cNvSpPr>
          <p:nvPr/>
        </p:nvSpPr>
        <p:spPr bwMode="auto">
          <a:xfrm>
            <a:off x="-92331" y="1447800"/>
            <a:ext cx="952869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dirty="0"/>
              <a:t>Bland, E. (</a:t>
            </a:r>
            <a:r>
              <a:rPr lang="en-US" dirty="0" err="1"/>
              <a:t>n.d.</a:t>
            </a:r>
            <a:r>
              <a:rPr lang="en-US" dirty="0"/>
              <a:t>). </a:t>
            </a:r>
            <a:r>
              <a:rPr lang="en-US" i="1" dirty="0"/>
              <a:t>Cloak of silence</a:t>
            </a:r>
            <a:r>
              <a:rPr lang="en-US" dirty="0"/>
              <a:t>. Retrieved from </a:t>
            </a:r>
            <a:endParaRPr lang="en-US" dirty="0" smtClean="0"/>
          </a:p>
          <a:p>
            <a:r>
              <a:rPr lang="en-US" dirty="0" smtClean="0">
                <a:hlinkClick r:id="rId2"/>
              </a:rPr>
              <a:t>http</a:t>
            </a:r>
            <a:r>
              <a:rPr lang="en-US" dirty="0">
                <a:hlinkClick r:id="rId2"/>
              </a:rPr>
              <a:t>://</a:t>
            </a:r>
            <a:r>
              <a:rPr lang="en-US" dirty="0" smtClean="0">
                <a:hlinkClick r:id="rId2"/>
              </a:rPr>
              <a:t>www.msnbc.msn.com/id/31369750/ns/technology_and_science-science</a:t>
            </a:r>
            <a:endParaRPr lang="en-US" dirty="0" smtClean="0"/>
          </a:p>
          <a:p>
            <a:r>
              <a:rPr lang="en-US" dirty="0"/>
              <a:t>	</a:t>
            </a:r>
            <a:r>
              <a:rPr lang="en-US" dirty="0" smtClean="0"/>
              <a:t>/</a:t>
            </a:r>
            <a:r>
              <a:rPr lang="en-US" dirty="0"/>
              <a:t>t/cloak-silence-tech-could-hide-submarines/</a:t>
            </a:r>
          </a:p>
          <a:p>
            <a:r>
              <a:rPr lang="en-US" i="1" dirty="0" smtClean="0"/>
              <a:t>The </a:t>
            </a:r>
            <a:r>
              <a:rPr lang="en-US" i="1" dirty="0"/>
              <a:t>jokes on you</a:t>
            </a:r>
            <a:r>
              <a:rPr lang="en-US" dirty="0"/>
              <a:t>. (</a:t>
            </a:r>
            <a:r>
              <a:rPr lang="en-US" dirty="0" err="1"/>
              <a:t>n.d.</a:t>
            </a:r>
            <a:r>
              <a:rPr lang="en-US" dirty="0"/>
              <a:t>). Retrieved from </a:t>
            </a:r>
            <a:endParaRPr lang="en-US" dirty="0" smtClean="0"/>
          </a:p>
          <a:p>
            <a:r>
              <a:rPr lang="en-US" dirty="0"/>
              <a:t>	</a:t>
            </a:r>
            <a:r>
              <a:rPr lang="en-US" dirty="0" smtClean="0"/>
              <a:t>http</a:t>
            </a:r>
            <a:r>
              <a:rPr lang="en-US" dirty="0"/>
              <a:t>://www.news-record.com/blog/52940/entry/94847</a:t>
            </a:r>
          </a:p>
          <a:p>
            <a:r>
              <a:rPr kumimoji="0" lang="en-US" b="0" i="1" u="none" strike="noStrike" cap="none" normalizeH="0" baseline="0" dirty="0" smtClean="0">
                <a:ln>
                  <a:noFill/>
                </a:ln>
                <a:effectLst/>
                <a:cs typeface="Times New Roman" pitchFamily="18" charset="0"/>
              </a:rPr>
              <a:t>Protecting whales from dangerous sonar</a:t>
            </a:r>
            <a:r>
              <a:rPr kumimoji="0" lang="en-US" b="0" i="0" u="none" strike="noStrike" cap="none" normalizeH="0" baseline="0" dirty="0" smtClean="0">
                <a:ln>
                  <a:noFill/>
                </a:ln>
                <a:effectLst/>
                <a:cs typeface="Times New Roman" pitchFamily="18" charset="0"/>
              </a:rPr>
              <a:t>. (</a:t>
            </a:r>
            <a:r>
              <a:rPr kumimoji="0" lang="en-US" b="0" i="0" u="none" strike="noStrike" cap="none" normalizeH="0" baseline="0" dirty="0" err="1" smtClean="0">
                <a:ln>
                  <a:noFill/>
                </a:ln>
                <a:effectLst/>
                <a:cs typeface="Times New Roman" pitchFamily="18" charset="0"/>
              </a:rPr>
              <a:t>n.d.</a:t>
            </a:r>
            <a:r>
              <a:rPr kumimoji="0" lang="en-US" b="0" i="0" u="none" strike="noStrike" cap="none" normalizeH="0" baseline="0" dirty="0" smtClean="0">
                <a:ln>
                  <a:noFill/>
                </a:ln>
                <a:effectLst/>
                <a:cs typeface="Times New Roman" pitchFamily="18" charset="0"/>
              </a:rPr>
              <a:t>). Retrieved from </a:t>
            </a:r>
          </a:p>
          <a:p>
            <a:pPr marL="0" marR="0" lvl="0" indent="0" algn="l" defTabSz="914400" rtl="0" eaLnBrk="1" fontAlgn="base" latinLnBrk="0" hangingPunct="1">
              <a:lnSpc>
                <a:spcPct val="100000"/>
              </a:lnSpc>
              <a:spcBef>
                <a:spcPct val="0"/>
              </a:spcBef>
              <a:spcAft>
                <a:spcPct val="0"/>
              </a:spcAft>
              <a:buClrTx/>
              <a:buSzTx/>
              <a:buFontTx/>
              <a:buNone/>
              <a:tabLst/>
            </a:pPr>
            <a:r>
              <a:rPr lang="en-US" dirty="0">
                <a:solidFill>
                  <a:srgbClr val="000000"/>
                </a:solidFill>
                <a:cs typeface="Times New Roman" pitchFamily="18" charset="0"/>
              </a:rPr>
              <a:t>	</a:t>
            </a:r>
            <a:r>
              <a:rPr kumimoji="0" lang="en-US" b="0" i="0" u="none" strike="noStrike" cap="none" normalizeH="0" baseline="0" dirty="0" smtClean="0">
                <a:ln>
                  <a:noFill/>
                </a:ln>
                <a:solidFill>
                  <a:srgbClr val="000000"/>
                </a:solidFill>
                <a:effectLst/>
                <a:cs typeface="Times New Roman" pitchFamily="18" charset="0"/>
                <a:hlinkClick r:id="rId3"/>
              </a:rPr>
              <a:t>http://www.nrdc.org/wildlife/marine/protectingwhales.asp</a:t>
            </a:r>
            <a:endParaRPr kumimoji="0" lang="en-US" b="0" i="0" u="none" strike="noStrike" cap="none" normalizeH="0" baseline="0" dirty="0" smtClean="0">
              <a:ln>
                <a:noFill/>
              </a:ln>
              <a:solidFill>
                <a:srgbClr val="000000"/>
              </a:solidFill>
              <a:effectLst/>
              <a:cs typeface="Times New Roman" pitchFamily="18" charset="0"/>
            </a:endParaRPr>
          </a:p>
          <a:p>
            <a:r>
              <a:rPr lang="en-US" i="1" dirty="0"/>
              <a:t>The stress response of killer whales</a:t>
            </a:r>
            <a:r>
              <a:rPr lang="en-US" dirty="0"/>
              <a:t>. (</a:t>
            </a:r>
            <a:r>
              <a:rPr lang="en-US" dirty="0" err="1"/>
              <a:t>n.d.</a:t>
            </a:r>
            <a:r>
              <a:rPr lang="en-US" dirty="0"/>
              <a:t>). Retrieved from </a:t>
            </a:r>
            <a:endParaRPr lang="en-US" dirty="0" smtClean="0"/>
          </a:p>
          <a:p>
            <a:r>
              <a:rPr lang="en-US" dirty="0"/>
              <a:t>	</a:t>
            </a:r>
            <a:r>
              <a:rPr lang="en-US" dirty="0" smtClean="0"/>
              <a:t>http</a:t>
            </a:r>
            <a:r>
              <a:rPr lang="en-US" dirty="0"/>
              <a:t>://genefish.wikispaces.com/Juliana's Review</a:t>
            </a:r>
          </a:p>
          <a:p>
            <a:r>
              <a:rPr lang="en-US" i="1" dirty="0" smtClean="0"/>
              <a:t>Whales</a:t>
            </a:r>
            <a:r>
              <a:rPr lang="en-US" i="1" dirty="0"/>
              <a:t>, dolphins and sound</a:t>
            </a:r>
            <a:r>
              <a:rPr lang="en-US" dirty="0"/>
              <a:t>. (</a:t>
            </a:r>
            <a:r>
              <a:rPr lang="en-US" dirty="0" err="1"/>
              <a:t>n.d.</a:t>
            </a:r>
            <a:r>
              <a:rPr lang="en-US" dirty="0"/>
              <a:t>). Retrieved </a:t>
            </a:r>
            <a:r>
              <a:rPr lang="en-US" dirty="0" smtClean="0"/>
              <a:t>from</a:t>
            </a:r>
          </a:p>
          <a:p>
            <a:r>
              <a:rPr lang="en-US" dirty="0" smtClean="0"/>
              <a:t>	</a:t>
            </a:r>
            <a:r>
              <a:rPr lang="en-US" dirty="0" smtClean="0">
                <a:hlinkClick r:id="rId4"/>
              </a:rPr>
              <a:t>http</a:t>
            </a:r>
            <a:r>
              <a:rPr lang="en-US" dirty="0">
                <a:hlinkClick r:id="rId4"/>
              </a:rPr>
              <a:t>://</a:t>
            </a:r>
            <a:r>
              <a:rPr lang="en-US" dirty="0" smtClean="0">
                <a:hlinkClick r:id="rId4"/>
              </a:rPr>
              <a:t>www.environment.gov.au/coasts/species/cetaceans/sound.html</a:t>
            </a:r>
            <a:endParaRPr lang="en-US" dirty="0" smtClean="0"/>
          </a:p>
          <a:p>
            <a:endParaRPr lang="en-US" dirty="0"/>
          </a:p>
          <a:p>
            <a:r>
              <a:rPr lang="en-US" dirty="0" smtClean="0"/>
              <a:t/>
            </a:r>
            <a:br>
              <a:rPr lang="en-US" dirty="0" smtClean="0"/>
            </a:b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pitchFamily="34" charset="0"/>
              </a:rPr>
              <a:t/>
            </a:r>
            <a:br>
              <a:rPr kumimoji="0" lang="en-US" b="0" i="0" u="none" strike="noStrike" cap="none" normalizeH="0" baseline="0" dirty="0" smtClean="0">
                <a:ln>
                  <a:noFill/>
                </a:ln>
                <a:solidFill>
                  <a:schemeClr val="tx1"/>
                </a:solidFill>
                <a:effectLst/>
                <a:cs typeface="Arial" pitchFamily="34" charset="0"/>
              </a:rPr>
            </a:br>
            <a:endParaRPr kumimoji="0" lang="en-US"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211122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87" y="304800"/>
            <a:ext cx="9144000" cy="6463308"/>
          </a:xfrm>
          <a:prstGeom prst="rect">
            <a:avLst/>
          </a:prstGeom>
        </p:spPr>
        <p:txBody>
          <a:bodyPr wrap="square">
            <a:spAutoFit/>
          </a:bodyPr>
          <a:lstStyle/>
          <a:p>
            <a:r>
              <a:rPr lang="en-US" i="1" dirty="0"/>
              <a:t>Effects of sonar</a:t>
            </a:r>
            <a:r>
              <a:rPr lang="en-US" dirty="0"/>
              <a:t>. (</a:t>
            </a:r>
            <a:r>
              <a:rPr lang="en-US" dirty="0" err="1"/>
              <a:t>n.d.</a:t>
            </a:r>
            <a:r>
              <a:rPr lang="en-US" dirty="0"/>
              <a:t>). Retrieved from </a:t>
            </a:r>
            <a:endParaRPr lang="en-US" dirty="0"/>
          </a:p>
          <a:p>
            <a:r>
              <a:rPr lang="en-US" dirty="0">
                <a:hlinkClick r:id="rId2"/>
              </a:rPr>
              <a:t>http://www.marineconnection.org/campaigns/sonar_sonar.html</a:t>
            </a:r>
            <a:endParaRPr lang="en-US" dirty="0"/>
          </a:p>
          <a:p>
            <a:r>
              <a:rPr lang="en-US" i="1" dirty="0"/>
              <a:t>Elements of submarine operation</a:t>
            </a:r>
            <a:r>
              <a:rPr lang="en-US" dirty="0"/>
              <a:t>. (</a:t>
            </a:r>
            <a:r>
              <a:rPr lang="en-US" dirty="0" err="1"/>
              <a:t>n.d.</a:t>
            </a:r>
            <a:r>
              <a:rPr lang="en-US" dirty="0"/>
              <a:t>). Retrieved from </a:t>
            </a:r>
            <a:endParaRPr lang="en-US" dirty="0"/>
          </a:p>
          <a:p>
            <a:r>
              <a:rPr lang="en-US" dirty="0"/>
              <a:t>	http://www.history.navy.mil/branches/teach/dive/elem.htm</a:t>
            </a:r>
            <a:endParaRPr lang="en-US" dirty="0"/>
          </a:p>
          <a:p>
            <a:r>
              <a:rPr lang="en-US" dirty="0"/>
              <a:t>Fuentes, G. (2008). Navy loses court battle over sonar use.</a:t>
            </a:r>
            <a:r>
              <a:rPr lang="en-US" i="1" dirty="0"/>
              <a:t> Navy Times, </a:t>
            </a:r>
            <a:r>
              <a:rPr lang="en-US" dirty="0"/>
              <a:t>, 12-12. Retrieved from </a:t>
            </a:r>
            <a:r>
              <a:rPr lang="en-US" dirty="0">
                <a:hlinkClick r:id="rId3"/>
              </a:rPr>
              <a:t>http://search.proquest.com/docview/203957765?accountid=10919</a:t>
            </a:r>
            <a:endParaRPr lang="en-US" dirty="0"/>
          </a:p>
          <a:p>
            <a:r>
              <a:rPr lang="en-US" i="1" dirty="0"/>
              <a:t>Marine mammal</a:t>
            </a:r>
            <a:r>
              <a:rPr lang="en-US" dirty="0"/>
              <a:t>. (</a:t>
            </a:r>
            <a:r>
              <a:rPr lang="en-US" dirty="0" err="1"/>
              <a:t>n.d.</a:t>
            </a:r>
            <a:r>
              <a:rPr lang="en-US" dirty="0"/>
              <a:t>). Retrieved from </a:t>
            </a:r>
            <a:r>
              <a:rPr lang="en-US" dirty="0">
                <a:hlinkClick r:id="rId4"/>
              </a:rPr>
              <a:t>http://en.wikipedia.org/wiki/Marine_mammal</a:t>
            </a:r>
            <a:endParaRPr lang="en-US" dirty="0"/>
          </a:p>
          <a:p>
            <a:r>
              <a:rPr lang="en-US" i="1" dirty="0"/>
              <a:t>Mission and history</a:t>
            </a:r>
            <a:r>
              <a:rPr lang="en-US" dirty="0"/>
              <a:t>. (</a:t>
            </a:r>
            <a:r>
              <a:rPr lang="en-US" dirty="0" err="1"/>
              <a:t>n.d.</a:t>
            </a:r>
            <a:r>
              <a:rPr lang="en-US" dirty="0"/>
              <a:t>). Retrieved from </a:t>
            </a:r>
            <a:r>
              <a:rPr lang="en-US" dirty="0">
                <a:hlinkClick r:id="rId5"/>
              </a:rPr>
              <a:t>http://www.navy.com/about/mission.html</a:t>
            </a:r>
            <a:endParaRPr lang="en-US" dirty="0"/>
          </a:p>
          <a:p>
            <a:r>
              <a:rPr lang="en-US" i="1" dirty="0"/>
              <a:t>National marine mammal laboratory</a:t>
            </a:r>
            <a:r>
              <a:rPr lang="en-US" dirty="0"/>
              <a:t>. (</a:t>
            </a:r>
            <a:r>
              <a:rPr lang="en-US" dirty="0" err="1"/>
              <a:t>n.d.</a:t>
            </a:r>
            <a:r>
              <a:rPr lang="en-US" dirty="0"/>
              <a:t>). Retrieved from </a:t>
            </a:r>
            <a:endParaRPr lang="en-US" dirty="0"/>
          </a:p>
          <a:p>
            <a:r>
              <a:rPr lang="en-US" dirty="0">
                <a:hlinkClick r:id="rId6"/>
              </a:rPr>
              <a:t>http://www.afsc.noaa.gov/nmml/education/cetaceans/cetaceaechol.php</a:t>
            </a:r>
            <a:endParaRPr lang="en-US" dirty="0"/>
          </a:p>
          <a:p>
            <a:r>
              <a:rPr lang="en-US" i="1" dirty="0"/>
              <a:t>Protecting whales from dangerous sonar</a:t>
            </a:r>
            <a:r>
              <a:rPr lang="en-US" dirty="0"/>
              <a:t>. (</a:t>
            </a:r>
            <a:r>
              <a:rPr lang="en-US" dirty="0" err="1"/>
              <a:t>n.d.</a:t>
            </a:r>
            <a:r>
              <a:rPr lang="en-US" dirty="0"/>
              <a:t>). Retrieved from http://www.nrdc.org/wildlife/marine/protectingwhales.asp</a:t>
            </a:r>
          </a:p>
          <a:p>
            <a:r>
              <a:rPr lang="en-US" dirty="0"/>
              <a:t> </a:t>
            </a:r>
            <a:endParaRPr lang="en-US" dirty="0"/>
          </a:p>
          <a:p>
            <a:r>
              <a:rPr lang="en-US" dirty="0"/>
              <a:t>Rawlins, W. (2008, Nov 17). Ruling favors navy range: Plans for submarine sonar training get a </a:t>
            </a:r>
            <a:endParaRPr lang="en-US" dirty="0"/>
          </a:p>
          <a:p>
            <a:r>
              <a:rPr lang="en-US" dirty="0"/>
              <a:t>boost, despite risk for marine mammals.</a:t>
            </a:r>
            <a:r>
              <a:rPr lang="en-US" i="1" dirty="0"/>
              <a:t> McClatchy - Tribune Business News</a:t>
            </a:r>
            <a:r>
              <a:rPr lang="en-US" dirty="0"/>
              <a:t>. Retrieved from </a:t>
            </a:r>
            <a:r>
              <a:rPr lang="en-US" dirty="0">
                <a:hlinkClick r:id="rId7"/>
              </a:rPr>
              <a:t>http://search.proquest.com/docview/456762679?accountid=10919</a:t>
            </a:r>
            <a:endParaRPr lang="en-US" dirty="0"/>
          </a:p>
          <a:p>
            <a:r>
              <a:rPr lang="en-US" dirty="0"/>
              <a:t>Slocum, J. (</a:t>
            </a:r>
            <a:r>
              <a:rPr lang="en-US" dirty="0" err="1"/>
              <a:t>n.d.</a:t>
            </a:r>
            <a:r>
              <a:rPr lang="en-US" dirty="0"/>
              <a:t>). </a:t>
            </a:r>
            <a:r>
              <a:rPr lang="en-US" i="1" dirty="0"/>
              <a:t>Does military sonar kill marine mammals?</a:t>
            </a:r>
            <a:r>
              <a:rPr lang="en-US" dirty="0"/>
              <a:t>. Retrieved from </a:t>
            </a:r>
            <a:endParaRPr lang="en-US" dirty="0"/>
          </a:p>
          <a:p>
            <a:r>
              <a:rPr lang="en-US" dirty="0">
                <a:hlinkClick r:id="rId8"/>
              </a:rPr>
              <a:t>http://www.scientificamerican.com/article.cfm?id=does-military-sonar-kill</a:t>
            </a:r>
            <a:endParaRPr lang="en-US" dirty="0">
              <a:effectLst/>
            </a:endParaRPr>
          </a:p>
        </p:txBody>
      </p:sp>
    </p:spTree>
    <p:extLst>
      <p:ext uri="{BB962C8B-B14F-4D97-AF65-F5344CB8AC3E}">
        <p14:creationId xmlns:p14="http://schemas.microsoft.com/office/powerpoint/2010/main" val="191431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Marine Mammals</a:t>
            </a:r>
            <a:endParaRPr lang="en-US" dirty="0"/>
          </a:p>
        </p:txBody>
      </p:sp>
      <p:sp>
        <p:nvSpPr>
          <p:cNvPr id="6" name="Content Placeholder 5"/>
          <p:cNvSpPr>
            <a:spLocks noGrp="1"/>
          </p:cNvSpPr>
          <p:nvPr>
            <p:ph idx="1"/>
          </p:nvPr>
        </p:nvSpPr>
        <p:spPr/>
        <p:txBody>
          <a:bodyPr/>
          <a:lstStyle/>
          <a:p>
            <a:endParaRPr lang="en-US" dirty="0"/>
          </a:p>
        </p:txBody>
      </p:sp>
      <p:sp>
        <p:nvSpPr>
          <p:cNvPr id="7" name="Text Placeholder 6"/>
          <p:cNvSpPr>
            <a:spLocks noGrp="1"/>
          </p:cNvSpPr>
          <p:nvPr>
            <p:ph type="body" sz="half" idx="2"/>
          </p:nvPr>
        </p:nvSpPr>
        <p:spPr/>
        <p:txBody>
          <a:bodyPr/>
          <a:lstStyle/>
          <a:p>
            <a:pPr marL="171450" indent="-171450">
              <a:buFont typeface="Arial" pitchFamily="34" charset="0"/>
              <a:buChar char="•"/>
            </a:pPr>
            <a:r>
              <a:rPr lang="en-US" dirty="0" smtClean="0"/>
              <a:t>128 species</a:t>
            </a:r>
          </a:p>
          <a:p>
            <a:pPr marL="171450" indent="-171450">
              <a:buFont typeface="Arial" pitchFamily="34" charset="0"/>
              <a:buChar char="•"/>
            </a:pPr>
            <a:r>
              <a:rPr lang="en-US" dirty="0" smtClean="0"/>
              <a:t>4 groups</a:t>
            </a:r>
          </a:p>
          <a:p>
            <a:pPr marL="171450" indent="-171450">
              <a:buFont typeface="Arial" pitchFamily="34" charset="0"/>
              <a:buChar char="•"/>
            </a:pPr>
            <a:r>
              <a:rPr lang="en-US" dirty="0" smtClean="0"/>
              <a:t>Rely on ocean for existence</a:t>
            </a:r>
          </a:p>
          <a:p>
            <a:pPr marL="171450" indent="-171450">
              <a:buFont typeface="Arial" pitchFamily="34" charset="0"/>
              <a:buChar char="•"/>
            </a:pPr>
            <a:r>
              <a:rPr lang="en-US" dirty="0" smtClean="0"/>
              <a:t>Important to ecosystem</a:t>
            </a:r>
          </a:p>
          <a:p>
            <a:pPr marL="171450" indent="-171450">
              <a:buFont typeface="Arial" pitchFamily="34" charset="0"/>
              <a:buChar char="•"/>
            </a:pPr>
            <a:r>
              <a:rPr lang="en-US" dirty="0" smtClean="0"/>
              <a:t>23% threatened</a:t>
            </a:r>
          </a:p>
          <a:p>
            <a:pPr marL="171450" indent="-171450">
              <a:buFont typeface="Arial" pitchFamily="34" charset="0"/>
              <a:buChar cha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543" y="381000"/>
            <a:ext cx="38957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363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Echolocation</a:t>
            </a:r>
            <a:endParaRPr lang="en-US" dirty="0"/>
          </a:p>
        </p:txBody>
      </p:sp>
      <p:sp>
        <p:nvSpPr>
          <p:cNvPr id="6" name="Content Placeholder 5"/>
          <p:cNvSpPr>
            <a:spLocks noGrp="1"/>
          </p:cNvSpPr>
          <p:nvPr>
            <p:ph sz="half" idx="1"/>
          </p:nvPr>
        </p:nvSpPr>
        <p:spPr/>
        <p:txBody>
          <a:bodyPr/>
          <a:lstStyle/>
          <a:p>
            <a:r>
              <a:rPr lang="en-US" dirty="0" err="1" smtClean="0"/>
              <a:t>Odoncetes</a:t>
            </a:r>
            <a:r>
              <a:rPr lang="en-US" dirty="0" smtClean="0"/>
              <a:t> </a:t>
            </a:r>
          </a:p>
          <a:p>
            <a:r>
              <a:rPr lang="en-US" dirty="0" smtClean="0"/>
              <a:t>Allows them to “see”</a:t>
            </a:r>
          </a:p>
          <a:p>
            <a:r>
              <a:rPr lang="en-US" dirty="0" smtClean="0"/>
              <a:t>Transmits sound and reflects back</a:t>
            </a:r>
          </a:p>
          <a:p>
            <a:r>
              <a:rPr lang="en-US" dirty="0" smtClean="0"/>
              <a:t>Sound conducting tissue</a:t>
            </a:r>
          </a:p>
          <a:p>
            <a:r>
              <a:rPr lang="en-US" dirty="0" smtClean="0"/>
              <a:t>Hunting and navigation </a:t>
            </a:r>
          </a:p>
          <a:p>
            <a:r>
              <a:rPr lang="en-US" dirty="0" smtClean="0"/>
              <a:t>From air spaces or sinuses</a:t>
            </a:r>
          </a:p>
          <a:p>
            <a:r>
              <a:rPr lang="en-US" dirty="0" smtClean="0"/>
              <a:t>To oil-filled channels</a:t>
            </a:r>
          </a:p>
          <a:p>
            <a:r>
              <a:rPr lang="en-US" dirty="0" smtClean="0"/>
              <a:t>Low-frequency </a:t>
            </a:r>
            <a:r>
              <a:rPr lang="en-US" dirty="0" err="1" smtClean="0"/>
              <a:t>echos</a:t>
            </a:r>
            <a:endParaRPr lang="en-US" dirty="0" smtClean="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819400"/>
            <a:ext cx="4419600" cy="2143364"/>
          </a:xfrm>
        </p:spPr>
      </p:pic>
      <p:sp>
        <p:nvSpPr>
          <p:cNvPr id="9" name="TextBox 8"/>
          <p:cNvSpPr txBox="1"/>
          <p:nvPr/>
        </p:nvSpPr>
        <p:spPr>
          <a:xfrm>
            <a:off x="7086600" y="5027710"/>
            <a:ext cx="2209800" cy="307777"/>
          </a:xfrm>
          <a:prstGeom prst="rect">
            <a:avLst/>
          </a:prstGeom>
          <a:noFill/>
        </p:spPr>
        <p:txBody>
          <a:bodyPr wrap="square" rtlCol="0">
            <a:spAutoFit/>
          </a:bodyPr>
          <a:lstStyle/>
          <a:p>
            <a:r>
              <a:rPr lang="en-US" sz="1400" dirty="0" smtClean="0"/>
              <a:t>(</a:t>
            </a:r>
            <a:r>
              <a:rPr lang="en-US" sz="1400" dirty="0" err="1" smtClean="0"/>
              <a:t>Julianna’s</a:t>
            </a:r>
            <a:r>
              <a:rPr lang="en-US" sz="1400" dirty="0" smtClean="0"/>
              <a:t> Review)</a:t>
            </a:r>
            <a:endParaRPr lang="en-US" sz="1400" dirty="0"/>
          </a:p>
        </p:txBody>
      </p:sp>
    </p:spTree>
    <p:extLst>
      <p:ext uri="{BB962C8B-B14F-4D97-AF65-F5344CB8AC3E}">
        <p14:creationId xmlns:p14="http://schemas.microsoft.com/office/powerpoint/2010/main" val="11663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9650" y="2406150"/>
            <a:ext cx="3471863" cy="2858500"/>
          </a:xfrm>
        </p:spPr>
      </p:pic>
      <p:sp>
        <p:nvSpPr>
          <p:cNvPr id="4" name="Content Placeholder 3"/>
          <p:cNvSpPr>
            <a:spLocks noGrp="1"/>
          </p:cNvSpPr>
          <p:nvPr>
            <p:ph sz="half" idx="2"/>
          </p:nvPr>
        </p:nvSpPr>
        <p:spPr/>
        <p:txBody>
          <a:bodyPr/>
          <a:lstStyle/>
          <a:p>
            <a:r>
              <a:rPr lang="en-US" dirty="0" smtClean="0"/>
              <a:t>Clicks </a:t>
            </a:r>
          </a:p>
          <a:p>
            <a:r>
              <a:rPr lang="en-US" dirty="0" smtClean="0"/>
              <a:t>Groans</a:t>
            </a:r>
          </a:p>
          <a:p>
            <a:r>
              <a:rPr lang="en-US" dirty="0" smtClean="0"/>
              <a:t>Whistles</a:t>
            </a:r>
          </a:p>
          <a:p>
            <a:r>
              <a:rPr lang="en-US" dirty="0" smtClean="0"/>
              <a:t>Other noises</a:t>
            </a:r>
            <a:endParaRPr lang="en-US" dirty="0"/>
          </a:p>
        </p:txBody>
      </p:sp>
    </p:spTree>
    <p:extLst>
      <p:ext uri="{BB962C8B-B14F-4D97-AF65-F5344CB8AC3E}">
        <p14:creationId xmlns:p14="http://schemas.microsoft.com/office/powerpoint/2010/main" val="1444085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The Navy</a:t>
            </a:r>
            <a:endParaRPr lang="en-US" sz="3200" dirty="0"/>
          </a:p>
        </p:txBody>
      </p:sp>
      <p:sp>
        <p:nvSpPr>
          <p:cNvPr id="4" name="Text Placeholder 3"/>
          <p:cNvSpPr>
            <a:spLocks noGrp="1"/>
          </p:cNvSpPr>
          <p:nvPr>
            <p:ph type="body" sz="half" idx="2"/>
          </p:nvPr>
        </p:nvSpPr>
        <p:spPr/>
        <p:txBody>
          <a:bodyPr>
            <a:noAutofit/>
          </a:bodyPr>
          <a:lstStyle/>
          <a:p>
            <a:r>
              <a:rPr lang="en-US" sz="2400" dirty="0" smtClean="0"/>
              <a:t>Mission: </a:t>
            </a:r>
            <a:r>
              <a:rPr lang="en-US" sz="2400" dirty="0"/>
              <a:t>to maintain, train and equip combat-ready Naval forces capable of winning wars, deterring aggression and maintaining freedom of the seas. </a:t>
            </a:r>
          </a:p>
        </p:txBody>
      </p:sp>
      <p:pic>
        <p:nvPicPr>
          <p:cNvPr id="6" name="Picture Placeholder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331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1219200"/>
            <a:ext cx="6553200" cy="4154984"/>
          </a:xfrm>
          <a:prstGeom prst="rect">
            <a:avLst/>
          </a:prstGeom>
        </p:spPr>
        <p:txBody>
          <a:bodyPr wrap="square">
            <a:spAutoFit/>
          </a:bodyPr>
          <a:lstStyle/>
          <a:p>
            <a:r>
              <a:rPr lang="en-US" sz="2400" dirty="0" smtClean="0"/>
              <a:t>  </a:t>
            </a:r>
            <a:r>
              <a:rPr lang="en-US" sz="2400" dirty="0"/>
              <a:t>“From everyday small feats to undeniably heroic efforts, the accomplishments and achievements of America’s Navy are vast and significant. Since its birth on October 13, 1775, the Navy has been involved with more than ten major wars and countless battles in the effort to bring security, democracy and prosperity to the American people and to the international </a:t>
            </a:r>
            <a:r>
              <a:rPr lang="en-US" sz="2400" dirty="0" smtClean="0"/>
              <a:t>community.”</a:t>
            </a:r>
          </a:p>
          <a:p>
            <a:r>
              <a:rPr lang="en-US" sz="2400" dirty="0"/>
              <a:t>	</a:t>
            </a:r>
            <a:r>
              <a:rPr lang="en-US" sz="2400" dirty="0" smtClean="0"/>
              <a:t>			~Navy.com</a:t>
            </a:r>
            <a:endParaRPr lang="en-US" sz="2400" dirty="0"/>
          </a:p>
        </p:txBody>
      </p:sp>
    </p:spTree>
    <p:extLst>
      <p:ext uri="{BB962C8B-B14F-4D97-AF65-F5344CB8AC3E}">
        <p14:creationId xmlns:p14="http://schemas.microsoft.com/office/powerpoint/2010/main" val="1104835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Submarines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2863" y="1645672"/>
            <a:ext cx="4279900" cy="3015794"/>
          </a:xfrm>
        </p:spPr>
      </p:pic>
      <p:sp>
        <p:nvSpPr>
          <p:cNvPr id="3" name="Text Placeholder 2"/>
          <p:cNvSpPr>
            <a:spLocks noGrp="1"/>
          </p:cNvSpPr>
          <p:nvPr>
            <p:ph type="body" sz="half" idx="2"/>
          </p:nvPr>
        </p:nvSpPr>
        <p:spPr/>
        <p:txBody>
          <a:bodyPr/>
          <a:lstStyle/>
          <a:p>
            <a:pPr marL="171450" indent="-171450">
              <a:buFont typeface="Arial" pitchFamily="34" charset="0"/>
              <a:buChar char="•"/>
            </a:pPr>
            <a:r>
              <a:rPr lang="en-US" dirty="0" smtClean="0"/>
              <a:t>Naval equipment</a:t>
            </a:r>
          </a:p>
          <a:p>
            <a:pPr marL="171450" indent="-171450">
              <a:buFont typeface="Arial" pitchFamily="34" charset="0"/>
              <a:buChar char="•"/>
            </a:pPr>
            <a:r>
              <a:rPr lang="en-US" dirty="0" smtClean="0"/>
              <a:t>Element of surprise</a:t>
            </a:r>
          </a:p>
          <a:p>
            <a:pPr marL="171450" indent="-171450">
              <a:buFont typeface="Arial" pitchFamily="34" charset="0"/>
              <a:buChar char="•"/>
            </a:pPr>
            <a:r>
              <a:rPr lang="en-US" dirty="0" smtClean="0"/>
              <a:t>Submerged and undetectable</a:t>
            </a:r>
          </a:p>
          <a:p>
            <a:pPr marL="171450" indent="-171450">
              <a:buFont typeface="Arial" pitchFamily="34" charset="0"/>
              <a:buChar char="•"/>
            </a:pPr>
            <a:r>
              <a:rPr lang="en-US" dirty="0" smtClean="0"/>
              <a:t>Blind travel</a:t>
            </a:r>
          </a:p>
          <a:p>
            <a:pPr marL="171450" indent="-171450">
              <a:buFont typeface="Arial" pitchFamily="34" charset="0"/>
              <a:buChar char="•"/>
            </a:pPr>
            <a:r>
              <a:rPr lang="en-US" dirty="0" smtClean="0"/>
              <a:t>Periscopes</a:t>
            </a:r>
          </a:p>
          <a:p>
            <a:pPr marL="171450" indent="-171450">
              <a:buFont typeface="Arial" pitchFamily="34" charset="0"/>
              <a:buChar char="•"/>
            </a:pPr>
            <a:r>
              <a:rPr lang="en-US" dirty="0" smtClean="0"/>
              <a:t>RADAR</a:t>
            </a:r>
          </a:p>
          <a:p>
            <a:pPr marL="171450" indent="-171450">
              <a:buFont typeface="Arial" pitchFamily="34" charset="0"/>
              <a:buChar char="•"/>
            </a:pPr>
            <a:r>
              <a:rPr lang="en-US" dirty="0" smtClean="0"/>
              <a:t>SONAR</a:t>
            </a:r>
            <a:endParaRPr lang="en-US" dirty="0"/>
          </a:p>
        </p:txBody>
      </p:sp>
      <p:sp>
        <p:nvSpPr>
          <p:cNvPr id="8" name="TextBox 7"/>
          <p:cNvSpPr txBox="1"/>
          <p:nvPr/>
        </p:nvSpPr>
        <p:spPr>
          <a:xfrm>
            <a:off x="6324600" y="4876800"/>
            <a:ext cx="1905000" cy="369332"/>
          </a:xfrm>
          <a:prstGeom prst="rect">
            <a:avLst/>
          </a:prstGeom>
          <a:noFill/>
        </p:spPr>
        <p:txBody>
          <a:bodyPr wrap="square" rtlCol="0">
            <a:spAutoFit/>
          </a:bodyPr>
          <a:lstStyle/>
          <a:p>
            <a:r>
              <a:rPr lang="en-US" dirty="0" smtClean="0"/>
              <a:t>NBCNews.com</a:t>
            </a:r>
            <a:endParaRPr lang="en-US" dirty="0"/>
          </a:p>
        </p:txBody>
      </p:sp>
    </p:spTree>
    <p:extLst>
      <p:ext uri="{BB962C8B-B14F-4D97-AF65-F5344CB8AC3E}">
        <p14:creationId xmlns:p14="http://schemas.microsoft.com/office/powerpoint/2010/main" val="1096845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SONAR</a:t>
            </a:r>
            <a:endParaRPr lang="en-US" dirty="0"/>
          </a:p>
        </p:txBody>
      </p:sp>
      <p:sp>
        <p:nvSpPr>
          <p:cNvPr id="6" name="Text Placeholder 5"/>
          <p:cNvSpPr>
            <a:spLocks noGrp="1"/>
          </p:cNvSpPr>
          <p:nvPr>
            <p:ph type="body" sz="half" idx="2"/>
          </p:nvPr>
        </p:nvSpPr>
        <p:spPr/>
        <p:txBody>
          <a:bodyPr>
            <a:normAutofit/>
          </a:bodyPr>
          <a:lstStyle/>
          <a:p>
            <a:r>
              <a:rPr lang="en-US" sz="1800" dirty="0" smtClean="0"/>
              <a:t>This system uses sound waves that travel through the water in search of objects or geographical obstacles.</a:t>
            </a:r>
            <a:endParaRPr lang="en-US" sz="1800"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8306" r="8306"/>
          <a:stretch>
            <a:fillRect/>
          </a:stretch>
        </p:blipFill>
        <p:spPr/>
      </p:pic>
    </p:spTree>
    <p:extLst>
      <p:ext uri="{BB962C8B-B14F-4D97-AF65-F5344CB8AC3E}">
        <p14:creationId xmlns:p14="http://schemas.microsoft.com/office/powerpoint/2010/main" val="1183457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668</TotalTime>
  <Words>407</Words>
  <Application>Microsoft Office PowerPoint</Application>
  <PresentationFormat>On-screen Show (4:3)</PresentationFormat>
  <Paragraphs>99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Summer</vt:lpstr>
      <vt:lpstr>Marine Mammals, The Navy, and Sonar</vt:lpstr>
      <vt:lpstr>The Issue</vt:lpstr>
      <vt:lpstr>Marine Mammals</vt:lpstr>
      <vt:lpstr>Echolocation</vt:lpstr>
      <vt:lpstr>Communication</vt:lpstr>
      <vt:lpstr> The Navy</vt:lpstr>
      <vt:lpstr>PowerPoint Presentation</vt:lpstr>
      <vt:lpstr>Submarines</vt:lpstr>
      <vt:lpstr>SONAR</vt:lpstr>
      <vt:lpstr>SONAR Sound Navigation and Ranging </vt:lpstr>
      <vt:lpstr>Echolocation and SONAR</vt:lpstr>
      <vt:lpstr>SONAR’s effects</vt:lpstr>
      <vt:lpstr>Mass Stranding's</vt:lpstr>
      <vt:lpstr>National Security</vt:lpstr>
      <vt:lpstr>PowerPoint Presentation</vt:lpstr>
      <vt:lpstr>Common sense safety measures from the NDRC for the Navy</vt:lpstr>
      <vt:lpstr>MMO</vt:lpstr>
      <vt:lpstr>Alternatives</vt:lpstr>
      <vt:lpstr>Until then…</vt:lpstr>
      <vt:lpstr>Works Cited</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Mammals and Sonar</dc:title>
  <dc:creator>Jackie</dc:creator>
  <cp:lastModifiedBy>Jackie</cp:lastModifiedBy>
  <cp:revision>50</cp:revision>
  <dcterms:created xsi:type="dcterms:W3CDTF">2012-10-09T05:04:01Z</dcterms:created>
  <dcterms:modified xsi:type="dcterms:W3CDTF">2012-10-30T16:12:19Z</dcterms:modified>
</cp:coreProperties>
</file>